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0" r:id="rId9"/>
    <p:sldId id="261" r:id="rId10"/>
    <p:sldId id="262" r:id="rId11"/>
    <p:sldId id="266" r:id="rId12"/>
    <p:sldId id="267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ungjune@LGE r2" initials="a" lastIdx="2" clrIdx="0">
    <p:extLst/>
  </p:cmAuthor>
  <p:cmAuthor id="2" name="rev6" initials="a" lastIdx="3" clrIdx="1">
    <p:extLst>
      <p:ext uri="{19B8F6BF-5375-455C-9EA6-DF929625EA0E}">
        <p15:presenceInfo xmlns:p15="http://schemas.microsoft.com/office/powerpoint/2012/main" userId="rev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5B9BD5"/>
    <a:srgbClr val="00B050"/>
    <a:srgbClr val="4472C4"/>
    <a:srgbClr val="41719C"/>
    <a:srgbClr val="3333FF"/>
    <a:srgbClr val="FF6600"/>
    <a:srgbClr val="808080"/>
    <a:srgbClr val="008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3541" autoAdjust="0"/>
  </p:normalViewPr>
  <p:slideViewPr>
    <p:cSldViewPr snapToGrid="0">
      <p:cViewPr varScale="1">
        <p:scale>
          <a:sx n="117" d="100"/>
          <a:sy n="117" d="100"/>
        </p:scale>
        <p:origin x="8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599E7-B328-4B94-8367-0FBF977DE0F6}" type="datetimeFigureOut">
              <a:rPr lang="ko-KR" altLang="en-US" smtClean="0"/>
              <a:t>2018-11-20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42C7C-EB90-4278-A733-A211A22415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46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629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0000"/>
            <a:ext cx="7772400" cy="1468800"/>
          </a:xfrm>
        </p:spPr>
        <p:txBody>
          <a:bodyPr anchor="ctr">
            <a:normAutofit/>
          </a:bodyPr>
          <a:lstStyle>
            <a:lvl1pPr algn="ctr">
              <a:defRPr sz="3200"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8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797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32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" y="115200"/>
            <a:ext cx="9000000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" y="784800"/>
            <a:ext cx="9000000" cy="560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5"/>
            <a:r>
              <a:rPr lang="ko-KR" altLang="en-US" dirty="0" smtClean="0"/>
              <a:t>여섯째 수준</a:t>
            </a:r>
            <a:endParaRPr lang="en-US" altLang="ko-KR" dirty="0" smtClean="0"/>
          </a:p>
          <a:p>
            <a:pPr lvl="6"/>
            <a:r>
              <a:rPr lang="ko-KR" altLang="en-US" dirty="0" smtClean="0"/>
              <a:t>일곱째 수준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453527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62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D003C"/>
          </a:solidFill>
          <a:latin typeface="Calibri" panose="020F0502020204030204" pitchFamily="34" charset="0"/>
          <a:ea typeface="맑은 고딕" panose="020B0503020000020004" pitchFamily="50" charset="-127"/>
          <a:cs typeface="+mj-cs"/>
        </a:defRPr>
      </a:lvl1pPr>
    </p:titleStyle>
    <p:bodyStyle>
      <a:lvl1pPr marL="262800" indent="-2628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"/>
        <a:defRPr sz="2000" b="1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1pPr>
      <a:lvl2pPr marL="475200" indent="-2124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2pPr>
      <a:lvl3pPr marL="702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Calibri" panose="020F0502020204030204" pitchFamily="34" charset="0"/>
        <a:buChar char="—"/>
        <a:defRPr sz="13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3pPr>
      <a:lvl4pPr marL="9252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90000"/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4pPr>
      <a:lvl5pPr marL="1085400" indent="-2286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ü"/>
        <a:defRPr sz="11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5pPr>
      <a:lvl6pPr marL="122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v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047112"/>
            <a:ext cx="7772400" cy="1468800"/>
          </a:xfrm>
        </p:spPr>
        <p:txBody>
          <a:bodyPr/>
          <a:lstStyle/>
          <a:p>
            <a:r>
              <a:rPr lang="en-US" altLang="ko-KR" dirty="0" smtClean="0"/>
              <a:t>Discussion on </a:t>
            </a:r>
            <a:r>
              <a:rPr lang="en-US" altLang="ko-KR" dirty="0"/>
              <a:t>AMF awareness of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“</a:t>
            </a:r>
            <a:r>
              <a:rPr lang="en-US" altLang="ko-KR" dirty="0"/>
              <a:t>N2 SM information” </a:t>
            </a:r>
            <a:r>
              <a:rPr lang="en-US" altLang="ko-KR" dirty="0" smtClean="0"/>
              <a:t>type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445" y="83889"/>
            <a:ext cx="6756883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3GPP TSG-SA WG2 Meeting #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129bis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de-DE" altLang="ko-KR" sz="1200" b="1" dirty="0">
                <a:latin typeface="Arial" pitchFamily="34" charset="0"/>
                <a:cs typeface="Arial" pitchFamily="34" charset="0"/>
              </a:rPr>
              <a:t>West Palm Beach, USA, 26 - 30 November, 2018</a:t>
            </a:r>
            <a:endParaRPr lang="en-US" altLang="ko-KR" sz="1200" b="1" dirty="0" smtClean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Source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:		LG Electronics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Title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:		</a:t>
            </a: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Discussion on AMF awareness 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of “N2 </a:t>
            </a: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SM information” type</a:t>
            </a: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Document for:	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Discussion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Agenda Item:	6.5.3 Session management and continuity functions and flows</a:t>
            </a:r>
            <a:endParaRPr lang="en-US" altLang="ko-KR" sz="1200" b="1" dirty="0" smtClean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Work Item / Release:	5GS_Ph1 / Rel-15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31434" y="83889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S2-1812169</a:t>
            </a:r>
            <a:endParaRPr lang="en-US" altLang="ko-KR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685800" y="3348804"/>
            <a:ext cx="7772400" cy="14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9D003C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rgbClr val="808080"/>
                </a:solidFill>
              </a:rPr>
              <a:t>LG Electronics</a:t>
            </a:r>
            <a:endParaRPr lang="ko-KR" altLang="en-US" sz="20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Annex.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PDU Session Release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b="44394"/>
          <a:stretch/>
        </p:blipFill>
        <p:spPr>
          <a:xfrm>
            <a:off x="1155337" y="1390650"/>
            <a:ext cx="7144048" cy="4314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17745" y="5755234"/>
            <a:ext cx="2960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N1 SM container + N2 SM Information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277405" y="4585200"/>
            <a:ext cx="2704420" cy="1487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꺾인 연결선 8"/>
          <p:cNvCxnSpPr>
            <a:stCxn id="8" idx="2"/>
            <a:endCxn id="7" idx="1"/>
          </p:cNvCxnSpPr>
          <p:nvPr/>
        </p:nvCxnSpPr>
        <p:spPr>
          <a:xfrm rot="16200000" flipH="1">
            <a:off x="5186081" y="5177459"/>
            <a:ext cx="1175198" cy="288130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/>
          <p:cNvSpPr/>
          <p:nvPr/>
        </p:nvSpPr>
        <p:spPr>
          <a:xfrm>
            <a:off x="4277405" y="4247257"/>
            <a:ext cx="2808515" cy="1723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766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Annex.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Service Request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b="37706"/>
          <a:stretch/>
        </p:blipFill>
        <p:spPr>
          <a:xfrm>
            <a:off x="1574117" y="1295400"/>
            <a:ext cx="6478307" cy="5191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20509" y="6465746"/>
            <a:ext cx="1572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N2 SM Information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480169" y="5663677"/>
            <a:ext cx="2704420" cy="1487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꺾인 연결선 8"/>
          <p:cNvCxnSpPr>
            <a:stCxn id="8" idx="2"/>
            <a:endCxn id="7" idx="1"/>
          </p:cNvCxnSpPr>
          <p:nvPr/>
        </p:nvCxnSpPr>
        <p:spPr>
          <a:xfrm rot="16200000" flipH="1">
            <a:off x="4572828" y="6071953"/>
            <a:ext cx="807233" cy="288130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340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Annex.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CN-initiated selective deactivation of UP connection of an existing PDU Session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85659" y="6465746"/>
            <a:ext cx="1669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N2 SM Information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045318" y="5663677"/>
            <a:ext cx="2869831" cy="2291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꺾인 연결선 8"/>
          <p:cNvCxnSpPr>
            <a:stCxn id="8" idx="2"/>
            <a:endCxn id="7" idx="1"/>
          </p:cNvCxnSpPr>
          <p:nvPr/>
        </p:nvCxnSpPr>
        <p:spPr>
          <a:xfrm rot="16200000" flipH="1">
            <a:off x="5137978" y="6071953"/>
            <a:ext cx="807233" cy="288130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/>
          <a:srcRect b="16092"/>
          <a:stretch/>
        </p:blipFill>
        <p:spPr>
          <a:xfrm>
            <a:off x="993055" y="1162050"/>
            <a:ext cx="709367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59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Transfer of N2 SM information from SMF to AMF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altLang="ko-KR" dirty="0" smtClean="0"/>
              <a:t>According to TS 23.502</a:t>
            </a:r>
          </a:p>
          <a:p>
            <a:pPr lvl="1"/>
            <a:r>
              <a:rPr lang="en-GB" altLang="ko-KR" dirty="0" smtClean="0"/>
              <a:t>Namf_Communication_N1N2MessageTransfer </a:t>
            </a:r>
            <a:r>
              <a:rPr lang="en-GB" altLang="ko-KR" dirty="0"/>
              <a:t>service </a:t>
            </a:r>
            <a:r>
              <a:rPr lang="en-GB" altLang="ko-KR" dirty="0" smtClean="0"/>
              <a:t>operation</a:t>
            </a:r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 smtClean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err="1" smtClean="0"/>
              <a:t>Nsmf_PDUSession_UpdateSMContext</a:t>
            </a:r>
            <a:r>
              <a:rPr lang="en-GB" altLang="ko-KR" dirty="0" smtClean="0"/>
              <a:t> </a:t>
            </a:r>
            <a:r>
              <a:rPr lang="en-GB" altLang="ko-KR" dirty="0"/>
              <a:t>service </a:t>
            </a:r>
            <a:r>
              <a:rPr lang="en-GB" altLang="ko-KR" dirty="0" smtClean="0"/>
              <a:t>operation</a:t>
            </a:r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 smtClean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AMF handles N2 SM information as a container, i.e. </a:t>
            </a:r>
            <a:r>
              <a:rPr lang="en-GB" altLang="ko-KR" b="1" dirty="0" smtClean="0">
                <a:solidFill>
                  <a:srgbClr val="FF0000"/>
                </a:solidFill>
              </a:rPr>
              <a:t>does not know type of N2 Message </a:t>
            </a:r>
            <a:r>
              <a:rPr lang="en-GB" altLang="ko-KR" dirty="0" smtClean="0"/>
              <a:t>(e.g. PDU Session Establishment, PDU Session Modification, PDU Session Release)</a:t>
            </a:r>
            <a:endParaRPr lang="en-GB" altLang="ko-KR" dirty="0"/>
          </a:p>
        </p:txBody>
      </p:sp>
      <p:graphicFrame>
        <p:nvGraphicFramePr>
          <p:cNvPr id="10" name="개체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642546"/>
              </p:ext>
            </p:extLst>
          </p:nvPr>
        </p:nvGraphicFramePr>
        <p:xfrm>
          <a:off x="714375" y="1392527"/>
          <a:ext cx="8128606" cy="1109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문서" r:id="rId3" imgW="9534983" imgH="1300131" progId="Word.Document.12">
                  <p:embed/>
                </p:oleObj>
              </mc:Choice>
              <mc:Fallback>
                <p:oleObj name="문서" r:id="rId3" imgW="9534983" imgH="13001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" y="1392527"/>
                        <a:ext cx="8128606" cy="1109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365116"/>
              </p:ext>
            </p:extLst>
          </p:nvPr>
        </p:nvGraphicFramePr>
        <p:xfrm>
          <a:off x="714375" y="3019767"/>
          <a:ext cx="8128800" cy="1731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문서" r:id="rId5" imgW="9534983" imgH="2030302" progId="Word.Document.12">
                  <p:embed/>
                </p:oleObj>
              </mc:Choice>
              <mc:Fallback>
                <p:oleObj name="문서" r:id="rId5" imgW="9534983" imgH="20303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4375" y="3019767"/>
                        <a:ext cx="8128800" cy="1731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563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Transfer of N2 SM information from </a:t>
            </a:r>
            <a:r>
              <a:rPr lang="en-US" altLang="ko-KR" dirty="0" smtClean="0"/>
              <a:t>AMF </a:t>
            </a:r>
            <a:r>
              <a:rPr lang="en-US" altLang="ko-KR"/>
              <a:t>to </a:t>
            </a:r>
            <a:r>
              <a:rPr lang="en-US" altLang="ko-KR" smtClean="0"/>
              <a:t>NG-RAN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According to TS 38.413</a:t>
            </a:r>
          </a:p>
          <a:p>
            <a:pPr lvl="1"/>
            <a:r>
              <a:rPr lang="en-US" altLang="ko-KR" dirty="0" smtClean="0"/>
              <a:t>PDU Session Establishment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/>
              <a:t>PDU Session Release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PDU Session Modification</a:t>
            </a:r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b="1" dirty="0" smtClean="0">
                <a:solidFill>
                  <a:srgbClr val="FF0000"/>
                </a:solidFill>
              </a:rPr>
              <a:t>AMF knows type of N2 SM information</a:t>
            </a:r>
            <a:r>
              <a:rPr lang="en-US" altLang="ko-KR" dirty="0" smtClean="0"/>
              <a:t> and send different messages to the RAN</a:t>
            </a:r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556330"/>
              </p:ext>
            </p:extLst>
          </p:nvPr>
        </p:nvGraphicFramePr>
        <p:xfrm>
          <a:off x="1183823" y="1402500"/>
          <a:ext cx="3577778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7" name="Visio" r:id="rId3" imgW="4376694" imgH="1541430" progId="Visio.Drawing.11">
                  <p:embed/>
                </p:oleObj>
              </mc:Choice>
              <mc:Fallback>
                <p:oleObj name="Visio" r:id="rId3" imgW="4376694" imgH="15414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3823" y="1402500"/>
                        <a:ext cx="3577778" cy="12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951638"/>
              </p:ext>
            </p:extLst>
          </p:nvPr>
        </p:nvGraphicFramePr>
        <p:xfrm>
          <a:off x="1183823" y="2946580"/>
          <a:ext cx="3577778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8" name="Visio" r:id="rId5" imgW="4376906" imgH="1541433" progId="Visio.Drawing.11">
                  <p:embed/>
                </p:oleObj>
              </mc:Choice>
              <mc:Fallback>
                <p:oleObj name="Visio" r:id="rId5" imgW="4376906" imgH="1541433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3823" y="2946580"/>
                        <a:ext cx="3577778" cy="12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817117"/>
              </p:ext>
            </p:extLst>
          </p:nvPr>
        </p:nvGraphicFramePr>
        <p:xfrm>
          <a:off x="1183823" y="4490661"/>
          <a:ext cx="3577778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9" name="Visio" r:id="rId7" imgW="4376906" imgH="1541433" progId="Visio.Drawing.11">
                  <p:embed/>
                </p:oleObj>
              </mc:Choice>
              <mc:Fallback>
                <p:oleObj name="Visio" r:id="rId7" imgW="4376906" imgH="1541433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3823" y="4490661"/>
                        <a:ext cx="3577778" cy="12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752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Transfer of N2 SM information from SMF to AMF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According to TS 29.502</a:t>
            </a:r>
          </a:p>
          <a:p>
            <a:pPr lvl="1"/>
            <a:r>
              <a:rPr lang="en-GB" altLang="ko-KR" dirty="0"/>
              <a:t>Update SM Context service operation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AMF knows type of N2 SM information</a:t>
            </a:r>
            <a:r>
              <a:rPr lang="en-US" altLang="ko-KR" dirty="0"/>
              <a:t> </a:t>
            </a:r>
            <a:r>
              <a:rPr lang="en-US" altLang="ko-KR" dirty="0" smtClean="0"/>
              <a:t>based on “n2SmInfoType”</a:t>
            </a:r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082766"/>
              </p:ext>
            </p:extLst>
          </p:nvPr>
        </p:nvGraphicFramePr>
        <p:xfrm>
          <a:off x="2049236" y="1386481"/>
          <a:ext cx="4392385" cy="1081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r:id="rId3" imgW="5533248" imgH="1361275" progId="VisioViewer.Viewer.1">
                  <p:embed/>
                </p:oleObj>
              </mc:Choice>
              <mc:Fallback>
                <p:oleObj r:id="rId3" imgW="5533248" imgH="1361275" progId="VisioViewer.Viewer.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236" y="1386481"/>
                        <a:ext cx="4392385" cy="10810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922737"/>
              </p:ext>
            </p:extLst>
          </p:nvPr>
        </p:nvGraphicFramePr>
        <p:xfrm>
          <a:off x="416170" y="2815436"/>
          <a:ext cx="3320137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7110">
                  <a:extLst>
                    <a:ext uri="{9D8B030D-6E8A-4147-A177-3AD203B41FA5}">
                      <a16:colId xmlns:a16="http://schemas.microsoft.com/office/drawing/2014/main" val="4130113828"/>
                    </a:ext>
                  </a:extLst>
                </a:gridCol>
                <a:gridCol w="1493685">
                  <a:extLst>
                    <a:ext uri="{9D8B030D-6E8A-4147-A177-3AD203B41FA5}">
                      <a16:colId xmlns:a16="http://schemas.microsoft.com/office/drawing/2014/main" val="1811322307"/>
                    </a:ext>
                  </a:extLst>
                </a:gridCol>
                <a:gridCol w="171450">
                  <a:extLst>
                    <a:ext uri="{9D8B030D-6E8A-4147-A177-3AD203B41FA5}">
                      <a16:colId xmlns:a16="http://schemas.microsoft.com/office/drawing/2014/main" val="2966604049"/>
                    </a:ext>
                  </a:extLst>
                </a:gridCol>
                <a:gridCol w="697892">
                  <a:extLst>
                    <a:ext uri="{9D8B030D-6E8A-4147-A177-3AD203B41FA5}">
                      <a16:colId xmlns:a16="http://schemas.microsoft.com/office/drawing/2014/main" val="25728355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Attribute name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Data type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Cardinality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2447193894"/>
                  </a:ext>
                </a:extLst>
              </a:tr>
              <a:tr h="50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upCnxState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UpCnxState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4067446379"/>
                  </a:ext>
                </a:extLst>
              </a:tr>
              <a:tr h="50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hoState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HoState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3766684899"/>
                  </a:ext>
                </a:extLst>
              </a:tr>
              <a:tr h="30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releaseEbiList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array(EpsBearerId)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2390776107"/>
                  </a:ext>
                </a:extLst>
              </a:tr>
              <a:tr h="40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allocatedEbiList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array(</a:t>
                      </a:r>
                      <a:r>
                        <a:rPr lang="en-GB" sz="1000">
                          <a:effectLst/>
                        </a:rPr>
                        <a:t>EbiArpMapping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510769062"/>
                  </a:ext>
                </a:extLst>
              </a:tr>
              <a:tr h="30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modifiedEbiList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array(EbiArpMapping)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3155991766"/>
                  </a:ext>
                </a:extLst>
              </a:tr>
              <a:tr h="40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n1SmMsg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RefToBinaryData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2963388412"/>
                  </a:ext>
                </a:extLst>
              </a:tr>
              <a:tr h="40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n2SmInfo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RefToBinaryData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2409204536"/>
                  </a:ext>
                </a:extLst>
              </a:tr>
              <a:tr h="50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n2SmInfoType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N2SmInfoType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272158482"/>
                  </a:ext>
                </a:extLst>
              </a:tr>
              <a:tr h="40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epsBearerSetup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array(</a:t>
                      </a:r>
                      <a:r>
                        <a:rPr lang="en-GB" sz="1000" dirty="0" err="1">
                          <a:effectLst/>
                        </a:rPr>
                        <a:t>EpsBearerContainer</a:t>
                      </a:r>
                      <a:r>
                        <a:rPr lang="en-GB" sz="1000" dirty="0">
                          <a:effectLst/>
                        </a:rPr>
                        <a:t>)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489458694"/>
                  </a:ext>
                </a:extLst>
              </a:tr>
              <a:tr h="40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dataForwarding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boolean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291" marR="66694" marT="0" marB="0"/>
                </a:tc>
                <a:extLst>
                  <a:ext uri="{0D108BD9-81ED-4DB2-BD59-A6C34878D82A}">
                    <a16:rowId xmlns:a16="http://schemas.microsoft.com/office/drawing/2014/main" val="1161742781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824617"/>
              </p:ext>
            </p:extLst>
          </p:nvPr>
        </p:nvGraphicFramePr>
        <p:xfrm>
          <a:off x="3872627" y="2816157"/>
          <a:ext cx="4682960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8960">
                  <a:extLst>
                    <a:ext uri="{9D8B030D-6E8A-4147-A177-3AD203B41FA5}">
                      <a16:colId xmlns:a16="http://schemas.microsoft.com/office/drawing/2014/main" val="299631534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8118389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Enumeration value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Description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9569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"PDU_RES_SETUP_REQ"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Setup Request Transfer 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26536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"PDU_RES_SETUP_RSP"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PDU Session Resource Setup Response Transfer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6645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"PDU_RES_SETUP_FAIL"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Setup Unsuccessful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76792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"PDU_RES_REL_CMD"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Release Command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019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"PDU_RES_REL_RSP"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Release Response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826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"PDU_RES_MOD_REQ"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PDU Session Resource Modify Request Transfer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2601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"PDU_RES_MOD_RSP"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Modify Response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60503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"PDU_RES_MOD_FAIL"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Modify Unsuccessful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42206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"PDU_RES_NTY"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Notify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7055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"PDU_RES_NTY_REL"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PDU Session Resource Notify Released Transfer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60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"PDU_RES_MOD_IND"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PDU Session Resource Modify Indication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0499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"PDU_RES_MOD_CFM"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PDU Session Resource Modify Confirm Transfer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5660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"PATH_SWITCH_REQ"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Path Switch Request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78968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"PATH_SWITCH_SETUP_FAIL"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Path Switch Request Setup Failed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83869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"PATH_SWITCH_REQ_ACK"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Path Switch Request Acknowledge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9370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"PATH_SWITCH_REQ_FAIL"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Path Switch Request Unsuccessful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9798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"HANDOVER_REQUIRED"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Handover Required Transfer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8001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"HANDOVER_CMD"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Handover Command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559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"HANDOVER_PREP_FAIL"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Handover Preparation Unsuccessful Transfer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2979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"HANDOVER_REQ_ACK"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Handover Request Acknowledge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5188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"HANDOVER_RES_ALLOC_FAIL"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Handover Resource Allocation Unsuccessful Transfer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140177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4864218" y="2569936"/>
            <a:ext cx="26997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Times New Roman" panose="02020603050405020304" pitchFamily="18" charset="0"/>
              </a:rPr>
              <a:t>Table 6.1.6.3.12-1: Enumeration N2SmInfoType</a:t>
            </a:r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394821" y="2569215"/>
            <a:ext cx="33409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Times New Roman" panose="02020603050405020304" pitchFamily="18" charset="0"/>
              </a:rPr>
              <a:t>Table 6.1.6.2.5-1: Definition of type </a:t>
            </a:r>
            <a:r>
              <a:rPr lang="en-GB" altLang="ko-KR" sz="1000" dirty="0" err="1">
                <a:latin typeface="Times New Roman" panose="02020603050405020304" pitchFamily="18" charset="0"/>
              </a:rPr>
              <a:t>SmContextUpdatedData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394820" y="3861707"/>
            <a:ext cx="3362835" cy="3510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3851279" y="2965428"/>
            <a:ext cx="4704308" cy="1859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297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Transfer of N2 SM information from SMF to AMF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According to TS 29.518</a:t>
            </a:r>
          </a:p>
          <a:p>
            <a:pPr lvl="1"/>
            <a:r>
              <a:rPr lang="en-GB" altLang="ko-KR" dirty="0" smtClean="0"/>
              <a:t>N1N2MessageTransfer</a:t>
            </a:r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/>
              <a:t>AMF handles N2 SM information as a container, i.e. </a:t>
            </a:r>
            <a:r>
              <a:rPr lang="en-GB" altLang="ko-KR" b="1" dirty="0">
                <a:solidFill>
                  <a:srgbClr val="FF0000"/>
                </a:solidFill>
              </a:rPr>
              <a:t>does not know type of N2 Message </a:t>
            </a:r>
            <a:r>
              <a:rPr lang="en-GB" altLang="ko-KR" dirty="0"/>
              <a:t>(e.g. PDU Session Establishment, PDU Session Modification, PDU Session Release)</a:t>
            </a:r>
          </a:p>
          <a:p>
            <a:pPr lvl="1"/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743256"/>
              </p:ext>
            </p:extLst>
          </p:nvPr>
        </p:nvGraphicFramePr>
        <p:xfrm>
          <a:off x="1857375" y="1419550"/>
          <a:ext cx="5076825" cy="1245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r:id="rId3" imgW="5505444" imgH="1352601" progId="Visio.Drawing.15">
                  <p:embed/>
                </p:oleObj>
              </mc:Choice>
              <mc:Fallback>
                <p:oleObj r:id="rId3" imgW="5505444" imgH="135260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1419550"/>
                        <a:ext cx="5076825" cy="12450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25420"/>
              </p:ext>
            </p:extLst>
          </p:nvPr>
        </p:nvGraphicFramePr>
        <p:xfrm>
          <a:off x="321627" y="2941405"/>
          <a:ext cx="3550708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5885">
                  <a:extLst>
                    <a:ext uri="{9D8B030D-6E8A-4147-A177-3AD203B41FA5}">
                      <a16:colId xmlns:a16="http://schemas.microsoft.com/office/drawing/2014/main" val="3274665539"/>
                    </a:ext>
                  </a:extLst>
                </a:gridCol>
                <a:gridCol w="1230948">
                  <a:extLst>
                    <a:ext uri="{9D8B030D-6E8A-4147-A177-3AD203B41FA5}">
                      <a16:colId xmlns:a16="http://schemas.microsoft.com/office/drawing/2014/main" val="1001401966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48714446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7289333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Attribute name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Data type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Cardinality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636151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n1MessageContainer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N1MessageContainer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59218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n2InfoContainer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N2InfoContainer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064735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skipInd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boolean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757234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lastMsgIndication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boolean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9899839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sessionId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string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7203529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ppi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Ppi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112559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arp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Arp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975085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5qi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5Qi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216323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n1n2FailureTxfNotifURI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Uri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288705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supportedFeatures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SupportedFeatures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969276034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95659" y="2695184"/>
            <a:ext cx="38026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Times New Roman" panose="02020603050405020304" pitchFamily="18" charset="0"/>
              </a:rPr>
              <a:t>Table 6.1.6.2.18-1: Definition of type N1N2MessageTransferReqData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507078"/>
              </p:ext>
            </p:extLst>
          </p:nvPr>
        </p:nvGraphicFramePr>
        <p:xfrm>
          <a:off x="4121962" y="2941405"/>
          <a:ext cx="3241146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8398">
                  <a:extLst>
                    <a:ext uri="{9D8B030D-6E8A-4147-A177-3AD203B41FA5}">
                      <a16:colId xmlns:a16="http://schemas.microsoft.com/office/drawing/2014/main" val="1192924933"/>
                    </a:ext>
                  </a:extLst>
                </a:gridCol>
                <a:gridCol w="1138873">
                  <a:extLst>
                    <a:ext uri="{9D8B030D-6E8A-4147-A177-3AD203B41FA5}">
                      <a16:colId xmlns:a16="http://schemas.microsoft.com/office/drawing/2014/main" val="2970181614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5357103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0230144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Attribute name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Data type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Cardinality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049174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n2InformationClass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N2InformationClass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992664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smInfo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N2SmInformation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7987568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nrppaInfo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NrppaInformation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651555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pwsInfo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PwsInformation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267435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areaOfValidity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AreaOfValidity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211367354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228338" y="2695184"/>
            <a:ext cx="30283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Times New Roman" panose="02020603050405020304" pitchFamily="18" charset="0"/>
              </a:rPr>
              <a:t>Table 6.1.6.2.15-1: Definition of type </a:t>
            </a:r>
            <a:r>
              <a:rPr lang="en-US" altLang="ko-KR" sz="1000" dirty="0">
                <a:latin typeface="Times New Roman" panose="02020603050405020304" pitchFamily="18" charset="0"/>
              </a:rPr>
              <a:t>N2InfoContainer</a:t>
            </a:r>
            <a:endParaRPr lang="ko-KR" altLang="ko-KR" sz="1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632377"/>
              </p:ext>
            </p:extLst>
          </p:nvPr>
        </p:nvGraphicFramePr>
        <p:xfrm>
          <a:off x="4121962" y="4086370"/>
          <a:ext cx="4986623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0623">
                  <a:extLst>
                    <a:ext uri="{9D8B030D-6E8A-4147-A177-3AD203B41FA5}">
                      <a16:colId xmlns:a16="http://schemas.microsoft.com/office/drawing/2014/main" val="3241073722"/>
                    </a:ext>
                  </a:extLst>
                </a:gridCol>
                <a:gridCol w="3816000">
                  <a:extLst>
                    <a:ext uri="{9D8B030D-6E8A-4147-A177-3AD203B41FA5}">
                      <a16:colId xmlns:a16="http://schemas.microsoft.com/office/drawing/2014/main" val="12040618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Enumeration value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Description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19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"SM"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 SM information. 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2460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"</a:t>
                      </a:r>
                      <a:r>
                        <a:rPr lang="en-GB" sz="1000" dirty="0" err="1">
                          <a:effectLst/>
                        </a:rPr>
                        <a:t>NRPPa</a:t>
                      </a:r>
                      <a:r>
                        <a:rPr lang="en-GB" sz="1000" dirty="0">
                          <a:effectLst/>
                        </a:rPr>
                        <a:t>"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 </a:t>
                      </a:r>
                      <a:r>
                        <a:rPr lang="en-GB" sz="1000" dirty="0" err="1">
                          <a:effectLst/>
                        </a:rPr>
                        <a:t>NRPPa</a:t>
                      </a:r>
                      <a:r>
                        <a:rPr lang="en-GB" sz="1000" dirty="0">
                          <a:effectLst/>
                        </a:rPr>
                        <a:t> information.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5222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"PWS"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 PWS information of PWS type.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878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"PWS-BCAL"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 Broadcast Completed Area List or the Broadcast Cancelled Area List.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26337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"PWS-RF"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N2 Restart Indication or Failure Indication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604712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4254371" y="3849551"/>
            <a:ext cx="28777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Times New Roman" panose="02020603050405020304" pitchFamily="18" charset="0"/>
              </a:rPr>
              <a:t>Table 6.1.6.3.4-1: Enumeration N2InformationClass</a:t>
            </a:r>
            <a:endParaRPr lang="ko-KR" altLang="en-US" dirty="0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889982"/>
              </p:ext>
            </p:extLst>
          </p:nvPr>
        </p:nvGraphicFramePr>
        <p:xfrm>
          <a:off x="4121962" y="5211115"/>
          <a:ext cx="3117320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2497">
                  <a:extLst>
                    <a:ext uri="{9D8B030D-6E8A-4147-A177-3AD203B41FA5}">
                      <a16:colId xmlns:a16="http://schemas.microsoft.com/office/drawing/2014/main" val="1530510770"/>
                    </a:ext>
                  </a:extLst>
                </a:gridCol>
                <a:gridCol w="1230948">
                  <a:extLst>
                    <a:ext uri="{9D8B030D-6E8A-4147-A177-3AD203B41FA5}">
                      <a16:colId xmlns:a16="http://schemas.microsoft.com/office/drawing/2014/main" val="1291634237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405019357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6368046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Attribute name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Data type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Cardinality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302731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pduSessionId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PduSessionId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886480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n2InfoContent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N2InfoContent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523498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nasPdu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N1MessageContainer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164413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sNssai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Snssai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45087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subjectToHo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boolean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0..1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07895841"/>
                  </a:ext>
                </a:extLst>
              </a:tr>
            </a:tbl>
          </a:graphicData>
        </a:graphic>
      </p:graphicFrame>
      <p:sp>
        <p:nvSpPr>
          <p:cNvPr id="19" name="직사각형 18"/>
          <p:cNvSpPr/>
          <p:nvPr/>
        </p:nvSpPr>
        <p:spPr>
          <a:xfrm>
            <a:off x="4272197" y="5001557"/>
            <a:ext cx="30909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Times New Roman" panose="02020603050405020304" pitchFamily="18" charset="0"/>
              </a:rPr>
              <a:t>Table 6.1.6.2.26-1: Definition of type N2Sm</a:t>
            </a:r>
            <a:r>
              <a:rPr lang="en-US" altLang="ko-KR" sz="1000" dirty="0">
                <a:latin typeface="Times New Roman" panose="02020603050405020304" pitchFamily="18" charset="0"/>
              </a:rPr>
              <a:t>Information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304333" y="3233057"/>
            <a:ext cx="3572765" cy="1768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4109431" y="3092119"/>
            <a:ext cx="3253677" cy="3178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0486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Observation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Different assumptions in each specification and group</a:t>
            </a:r>
          </a:p>
          <a:p>
            <a:pPr lvl="1"/>
            <a:r>
              <a:rPr lang="en-US" altLang="ko-KR" dirty="0" smtClean="0"/>
              <a:t>In TS 38.413, AMF knows type of “N2 information”</a:t>
            </a:r>
          </a:p>
          <a:p>
            <a:pPr lvl="1"/>
            <a:r>
              <a:rPr lang="en-US" altLang="ko-KR" dirty="0" smtClean="0"/>
              <a:t>In </a:t>
            </a:r>
            <a:r>
              <a:rPr lang="en-GB" altLang="ko-KR" dirty="0"/>
              <a:t>Update SM Context </a:t>
            </a:r>
            <a:r>
              <a:rPr lang="en-GB" altLang="ko-KR" dirty="0" smtClean="0"/>
              <a:t>service, AMF knows type of “N2 information”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 </a:t>
            </a:r>
            <a:r>
              <a:rPr lang="en-GB" altLang="ko-KR" dirty="0" smtClean="0"/>
              <a:t>N1N2MessageTransfer service, AMF does not know type of “N2 information”</a:t>
            </a:r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Based on overall observation, currently</a:t>
            </a:r>
          </a:p>
          <a:p>
            <a:pPr lvl="2"/>
            <a:r>
              <a:rPr lang="en-US" altLang="ko-KR" dirty="0" smtClean="0"/>
              <a:t>In </a:t>
            </a:r>
            <a:r>
              <a:rPr lang="en-US" altLang="ko-KR" dirty="0"/>
              <a:t>case of PDU Session Establishment</a:t>
            </a:r>
          </a:p>
          <a:p>
            <a:pPr lvl="3"/>
            <a:r>
              <a:rPr lang="en-US" altLang="ko-KR" dirty="0"/>
              <a:t>AMF does not know type of “N2 information”</a:t>
            </a:r>
          </a:p>
          <a:p>
            <a:pPr lvl="2"/>
            <a:endParaRPr lang="en-US" altLang="ko-KR" dirty="0"/>
          </a:p>
          <a:p>
            <a:pPr lvl="2"/>
            <a:r>
              <a:rPr lang="en-US" altLang="ko-KR" dirty="0"/>
              <a:t>In case of PDU Session Modification</a:t>
            </a:r>
          </a:p>
          <a:p>
            <a:pPr lvl="3"/>
            <a:r>
              <a:rPr lang="en-US" altLang="ko-KR" dirty="0"/>
              <a:t>UE requested case</a:t>
            </a:r>
          </a:p>
          <a:p>
            <a:pPr lvl="4"/>
            <a:r>
              <a:rPr lang="en-US" altLang="ko-KR" dirty="0"/>
              <a:t>AMF knows type of “N2 information” based on “n2SmInfoType”</a:t>
            </a:r>
            <a:endParaRPr lang="ko-KR" altLang="en-US" dirty="0"/>
          </a:p>
          <a:p>
            <a:pPr lvl="3"/>
            <a:r>
              <a:rPr lang="en-US" altLang="ko-KR" dirty="0"/>
              <a:t>Network requested case</a:t>
            </a:r>
          </a:p>
          <a:p>
            <a:pPr lvl="4"/>
            <a:r>
              <a:rPr lang="en-US" altLang="ko-KR" dirty="0"/>
              <a:t>AMF does not know type of “N2 information”</a:t>
            </a:r>
          </a:p>
          <a:p>
            <a:pPr lvl="2"/>
            <a:endParaRPr lang="en-US" altLang="ko-KR" dirty="0"/>
          </a:p>
          <a:p>
            <a:pPr lvl="2"/>
            <a:r>
              <a:rPr lang="en-US" altLang="ko-KR" dirty="0"/>
              <a:t>In case of PDU Session Release</a:t>
            </a:r>
          </a:p>
          <a:p>
            <a:pPr lvl="3"/>
            <a:r>
              <a:rPr lang="en-US" altLang="ko-KR" dirty="0"/>
              <a:t>UE requested case</a:t>
            </a:r>
          </a:p>
          <a:p>
            <a:pPr lvl="4"/>
            <a:r>
              <a:rPr lang="en-US" altLang="ko-KR" dirty="0"/>
              <a:t>AMF knows type of “N2 information” based on “n2SmInfoType”</a:t>
            </a:r>
            <a:endParaRPr lang="ko-KR" altLang="en-US" dirty="0"/>
          </a:p>
          <a:p>
            <a:pPr lvl="3"/>
            <a:r>
              <a:rPr lang="en-US" altLang="ko-KR" dirty="0"/>
              <a:t>Network requested case</a:t>
            </a:r>
          </a:p>
          <a:p>
            <a:pPr lvl="4"/>
            <a:r>
              <a:rPr lang="en-US" altLang="ko-KR" dirty="0"/>
              <a:t>AMF does not know type of “N2 information”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Need to align specifications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19085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It is not clear why stage-3 assumes that </a:t>
            </a:r>
            <a:r>
              <a:rPr lang="en-US" altLang="ko-KR" dirty="0" smtClean="0"/>
              <a:t>AMF need to know </a:t>
            </a:r>
            <a:r>
              <a:rPr lang="en-US" altLang="ko-KR" dirty="0"/>
              <a:t>type of “N2 information</a:t>
            </a:r>
            <a:r>
              <a:rPr lang="en-US" altLang="ko-KR" dirty="0" smtClean="0"/>
              <a:t>”</a:t>
            </a:r>
          </a:p>
          <a:p>
            <a:pPr lvl="1"/>
            <a:r>
              <a:rPr lang="en-US" altLang="ko-KR" dirty="0" smtClean="0"/>
              <a:t>Send LS to RAN3 and CT4 to ask their assumptions</a:t>
            </a:r>
          </a:p>
          <a:p>
            <a:pPr lvl="1"/>
            <a:r>
              <a:rPr lang="en-US" altLang="ko-KR" dirty="0" smtClean="0"/>
              <a:t>Draft in S2-18XXXXX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Based on feedback, choose one of options</a:t>
            </a:r>
          </a:p>
          <a:p>
            <a:pPr lvl="2"/>
            <a:r>
              <a:rPr lang="en-US" altLang="ko-KR" b="1" dirty="0" smtClean="0"/>
              <a:t>Option 2: </a:t>
            </a:r>
            <a:r>
              <a:rPr lang="en-US" altLang="ko-KR" b="1" dirty="0"/>
              <a:t>AMF knows type of “N2 information”</a:t>
            </a:r>
          </a:p>
          <a:p>
            <a:pPr lvl="3"/>
            <a:r>
              <a:rPr lang="en-US" altLang="ko-KR" dirty="0"/>
              <a:t>Need to update “N1N2MessageTransfer” service in TS 29.518</a:t>
            </a:r>
          </a:p>
          <a:p>
            <a:pPr lvl="3"/>
            <a:r>
              <a:rPr lang="en-US" altLang="ko-KR" dirty="0"/>
              <a:t>Need to update TS 23.502</a:t>
            </a:r>
          </a:p>
          <a:p>
            <a:pPr lvl="4"/>
            <a:r>
              <a:rPr lang="en-US" altLang="ko-KR" dirty="0"/>
              <a:t>Add </a:t>
            </a:r>
            <a:r>
              <a:rPr lang="en-US" altLang="ko-KR" b="1" dirty="0"/>
              <a:t>N2 SM information type </a:t>
            </a:r>
            <a:r>
              <a:rPr lang="en-US" altLang="ko-KR" dirty="0"/>
              <a:t>in following service </a:t>
            </a:r>
            <a:r>
              <a:rPr lang="en-US" altLang="ko-KR" dirty="0" smtClean="0"/>
              <a:t>operations</a:t>
            </a:r>
            <a:endParaRPr lang="en-US" altLang="ko-KR" b="1" dirty="0"/>
          </a:p>
          <a:p>
            <a:pPr lvl="5"/>
            <a:r>
              <a:rPr lang="en-GB" altLang="ko-KR" dirty="0"/>
              <a:t>Namf_Communication_N1N2MessageTransfer</a:t>
            </a:r>
          </a:p>
          <a:p>
            <a:pPr lvl="5"/>
            <a:r>
              <a:rPr lang="en-GB" altLang="ko-KR" dirty="0" err="1" smtClean="0"/>
              <a:t>Nsmf_PDUSession_CreateSMContext</a:t>
            </a:r>
            <a:endParaRPr lang="en-GB" altLang="ko-KR" dirty="0" smtClean="0"/>
          </a:p>
          <a:p>
            <a:pPr lvl="4"/>
            <a:r>
              <a:rPr lang="en-US" altLang="ko-KR" dirty="0" smtClean="0"/>
              <a:t>Draft in S2-18XXXXX</a:t>
            </a:r>
            <a:endParaRPr lang="en-US" altLang="ko-KR" dirty="0"/>
          </a:p>
          <a:p>
            <a:pPr lvl="2"/>
            <a:endParaRPr lang="en-US" altLang="ko-KR" dirty="0"/>
          </a:p>
          <a:p>
            <a:pPr lvl="2"/>
            <a:r>
              <a:rPr lang="en-US" altLang="ko-KR" b="1" dirty="0" smtClean="0"/>
              <a:t>Option 3: AMF does not know type of “N2 information”</a:t>
            </a:r>
          </a:p>
          <a:p>
            <a:pPr lvl="3"/>
            <a:r>
              <a:rPr lang="en-GB" altLang="ko-KR" dirty="0" smtClean="0"/>
              <a:t>Need to update “Update </a:t>
            </a:r>
            <a:r>
              <a:rPr lang="en-GB" altLang="ko-KR" dirty="0"/>
              <a:t>SM </a:t>
            </a:r>
            <a:r>
              <a:rPr lang="en-GB" altLang="ko-KR" dirty="0" smtClean="0"/>
              <a:t>Context” </a:t>
            </a:r>
            <a:r>
              <a:rPr lang="en-GB" altLang="ko-KR" dirty="0"/>
              <a:t>service </a:t>
            </a:r>
            <a:r>
              <a:rPr lang="en-GB" altLang="ko-KR" dirty="0" smtClean="0"/>
              <a:t>in TS 29.502</a:t>
            </a:r>
          </a:p>
          <a:p>
            <a:pPr lvl="3"/>
            <a:r>
              <a:rPr lang="en-GB" altLang="ko-KR" dirty="0" smtClean="0"/>
              <a:t>Need to update TS 38.413 so that AMF does not know type of “N2 </a:t>
            </a:r>
            <a:r>
              <a:rPr lang="en-GB" altLang="ko-KR" smtClean="0"/>
              <a:t>information”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14554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Annex.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PDU Session Establishment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l="-1289" t="-1524" r="-213" b="37118"/>
          <a:stretch/>
        </p:blipFill>
        <p:spPr>
          <a:xfrm>
            <a:off x="1445077" y="1454301"/>
            <a:ext cx="5755823" cy="46988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69945" y="6212085"/>
            <a:ext cx="2960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N1 SM container + N2 SM Information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992210" y="5355771"/>
            <a:ext cx="2477862" cy="2367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꺾인 연결선 11"/>
          <p:cNvCxnSpPr>
            <a:stCxn id="10" idx="2"/>
            <a:endCxn id="9" idx="1"/>
          </p:cNvCxnSpPr>
          <p:nvPr/>
        </p:nvCxnSpPr>
        <p:spPr>
          <a:xfrm rot="16200000" flipH="1">
            <a:off x="3963824" y="5859853"/>
            <a:ext cx="773438" cy="238804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04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Annex.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PDU Session Modification</a:t>
            </a:r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b="47800"/>
          <a:stretch/>
        </p:blipFill>
        <p:spPr>
          <a:xfrm>
            <a:off x="896881" y="1209675"/>
            <a:ext cx="7618469" cy="42299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69945" y="5897760"/>
            <a:ext cx="2960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N1 SM container + N2 SM Information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935060" y="4533900"/>
            <a:ext cx="2608490" cy="1619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꺾인 연결선 11"/>
          <p:cNvCxnSpPr>
            <a:stCxn id="11" idx="2"/>
            <a:endCxn id="10" idx="1"/>
          </p:cNvCxnSpPr>
          <p:nvPr/>
        </p:nvCxnSpPr>
        <p:spPr>
          <a:xfrm rot="16200000" flipH="1">
            <a:off x="3676714" y="5258417"/>
            <a:ext cx="1355823" cy="230640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2935059" y="4210050"/>
            <a:ext cx="2808515" cy="2000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8216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16775</TotalTime>
  <Words>957</Words>
  <Application>Microsoft Office PowerPoint</Application>
  <PresentationFormat>화면 슬라이드 쇼(4:3)</PresentationFormat>
  <Paragraphs>351</Paragraphs>
  <Slides>12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4</vt:i4>
      </vt:variant>
      <vt:variant>
        <vt:lpstr>슬라이드 제목</vt:lpstr>
      </vt:variant>
      <vt:variant>
        <vt:i4>12</vt:i4>
      </vt:variant>
    </vt:vector>
  </HeadingPairs>
  <TitlesOfParts>
    <vt:vector size="24" baseType="lpstr">
      <vt:lpstr>굴림</vt:lpstr>
      <vt:lpstr>맑은 고딕</vt:lpstr>
      <vt:lpstr>Arial</vt:lpstr>
      <vt:lpstr>Calibri</vt:lpstr>
      <vt:lpstr>Times New Roman</vt:lpstr>
      <vt:lpstr>Trebuchet MS</vt:lpstr>
      <vt:lpstr>Wingdings</vt:lpstr>
      <vt:lpstr>Office 테마</vt:lpstr>
      <vt:lpstr>문서</vt:lpstr>
      <vt:lpstr>Visio</vt:lpstr>
      <vt:lpstr>Microsoft Visio Document</vt:lpstr>
      <vt:lpstr>Visio.Drawing.15</vt:lpstr>
      <vt:lpstr>Discussion on AMF awareness of  “N2 SM information” type</vt:lpstr>
      <vt:lpstr>Transfer of N2 SM information from SMF to AMF</vt:lpstr>
      <vt:lpstr>Transfer of N2 SM information from AMF to NG-RAN</vt:lpstr>
      <vt:lpstr>Transfer of N2 SM information from SMF to AMF</vt:lpstr>
      <vt:lpstr>Transfer of N2 SM information from SMF to AMF</vt:lpstr>
      <vt:lpstr>Observation</vt:lpstr>
      <vt:lpstr>Proposals</vt:lpstr>
      <vt:lpstr>Annex.</vt:lpstr>
      <vt:lpstr>Annex.</vt:lpstr>
      <vt:lpstr>Annex.</vt:lpstr>
      <vt:lpstr>Annex.</vt:lpstr>
      <vt:lpstr>Annex.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Handover between 3GPP and N3GPP via different PLMN</dc:title>
  <dc:creator>Myungjune@LGE</dc:creator>
  <cp:lastModifiedBy>Myungjune@LGE</cp:lastModifiedBy>
  <cp:revision>2140</cp:revision>
  <dcterms:created xsi:type="dcterms:W3CDTF">2016-09-05T08:05:08Z</dcterms:created>
  <dcterms:modified xsi:type="dcterms:W3CDTF">2018-11-20T06:40:33Z</dcterms:modified>
</cp:coreProperties>
</file>